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5143500" cx="9144000"/>
  <p:notesSz cx="6858000" cy="9144000"/>
  <p:embeddedFontLst>
    <p:embeddedFont>
      <p:font typeface="Montserrat SemiBold"/>
      <p:regular r:id="rId29"/>
      <p:bold r:id="rId30"/>
      <p:italic r:id="rId31"/>
      <p:boldItalic r:id="rId32"/>
    </p:embeddedFont>
    <p:embeddedFont>
      <p:font typeface="Montserrat"/>
      <p:regular r:id="rId33"/>
      <p:bold r:id="rId34"/>
      <p:italic r:id="rId35"/>
      <p:boldItalic r:id="rId36"/>
    </p:embeddedFont>
    <p:embeddedFont>
      <p:font typeface="Lato"/>
      <p:regular r:id="rId37"/>
      <p:bold r:id="rId38"/>
      <p:italic r:id="rId39"/>
      <p:boldItalic r:id="rId40"/>
    </p:embeddedFont>
    <p:embeddedFont>
      <p:font typeface="Montserrat Medium"/>
      <p:regular r:id="rId41"/>
      <p:bold r:id="rId42"/>
      <p:italic r:id="rId43"/>
      <p:boldItalic r:id="rId44"/>
    </p:embeddedFont>
    <p:embeddedFont>
      <p:font typeface="Montserrat ExtraBold"/>
      <p:bold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Italic.fntdata"/><Relationship Id="rId20" Type="http://schemas.openxmlformats.org/officeDocument/2006/relationships/slide" Target="slides/slide16.xml"/><Relationship Id="rId42" Type="http://schemas.openxmlformats.org/officeDocument/2006/relationships/font" Target="fonts/MontserratMedium-bold.fntdata"/><Relationship Id="rId41" Type="http://schemas.openxmlformats.org/officeDocument/2006/relationships/font" Target="fonts/MontserratMedium-regular.fntdata"/><Relationship Id="rId22" Type="http://schemas.openxmlformats.org/officeDocument/2006/relationships/slide" Target="slides/slide18.xml"/><Relationship Id="rId44" Type="http://schemas.openxmlformats.org/officeDocument/2006/relationships/font" Target="fonts/MontserratMedium-boldItalic.fntdata"/><Relationship Id="rId21" Type="http://schemas.openxmlformats.org/officeDocument/2006/relationships/slide" Target="slides/slide17.xml"/><Relationship Id="rId43" Type="http://schemas.openxmlformats.org/officeDocument/2006/relationships/font" Target="fonts/MontserratMedium-italic.fntdata"/><Relationship Id="rId24" Type="http://schemas.openxmlformats.org/officeDocument/2006/relationships/slide" Target="slides/slide20.xml"/><Relationship Id="rId46" Type="http://schemas.openxmlformats.org/officeDocument/2006/relationships/font" Target="fonts/MontserratExtraBold-boldItalic.fntdata"/><Relationship Id="rId23" Type="http://schemas.openxmlformats.org/officeDocument/2006/relationships/slide" Target="slides/slide19.xml"/><Relationship Id="rId45" Type="http://schemas.openxmlformats.org/officeDocument/2006/relationships/font" Target="fonts/MontserratExtra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SemiBold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SemiBold-italic.fntdata"/><Relationship Id="rId30" Type="http://schemas.openxmlformats.org/officeDocument/2006/relationships/font" Target="fonts/MontserratSemiBold-bold.fntdata"/><Relationship Id="rId11" Type="http://schemas.openxmlformats.org/officeDocument/2006/relationships/slide" Target="slides/slide7.xml"/><Relationship Id="rId33" Type="http://schemas.openxmlformats.org/officeDocument/2006/relationships/font" Target="fonts/Montserrat-regular.fntdata"/><Relationship Id="rId10" Type="http://schemas.openxmlformats.org/officeDocument/2006/relationships/slide" Target="slides/slide6.xml"/><Relationship Id="rId32" Type="http://schemas.openxmlformats.org/officeDocument/2006/relationships/font" Target="fonts/MontserratSemiBold-boldItalic.fntdata"/><Relationship Id="rId13" Type="http://schemas.openxmlformats.org/officeDocument/2006/relationships/slide" Target="slides/slide9.xml"/><Relationship Id="rId35" Type="http://schemas.openxmlformats.org/officeDocument/2006/relationships/font" Target="fonts/Montserrat-italic.fntdata"/><Relationship Id="rId12" Type="http://schemas.openxmlformats.org/officeDocument/2006/relationships/slide" Target="slides/slide8.xml"/><Relationship Id="rId34" Type="http://schemas.openxmlformats.org/officeDocument/2006/relationships/font" Target="fonts/Montserrat-bold.fntdata"/><Relationship Id="rId15" Type="http://schemas.openxmlformats.org/officeDocument/2006/relationships/slide" Target="slides/slide11.xml"/><Relationship Id="rId37" Type="http://schemas.openxmlformats.org/officeDocument/2006/relationships/font" Target="fonts/Lato-regular.fntdata"/><Relationship Id="rId14" Type="http://schemas.openxmlformats.org/officeDocument/2006/relationships/slide" Target="slides/slide10.xml"/><Relationship Id="rId36" Type="http://schemas.openxmlformats.org/officeDocument/2006/relationships/font" Target="fonts/Montserrat-boldItalic.fntdata"/><Relationship Id="rId17" Type="http://schemas.openxmlformats.org/officeDocument/2006/relationships/slide" Target="slides/slide13.xml"/><Relationship Id="rId39" Type="http://schemas.openxmlformats.org/officeDocument/2006/relationships/font" Target="fonts/Lato-italic.fntdata"/><Relationship Id="rId16" Type="http://schemas.openxmlformats.org/officeDocument/2006/relationships/slide" Target="slides/slide12.xml"/><Relationship Id="rId38" Type="http://schemas.openxmlformats.org/officeDocument/2006/relationships/font" Target="fonts/Lato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2745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Shape 1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274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274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b="0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b="0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b="0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b="0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b="0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b="0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b="0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b="0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b="0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Shape 10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Shape 108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Shape 110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Shape 1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Shape 112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Shape 1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Shape 11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Shape 116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Shape 11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Shape 119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Shape 12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Shape 12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" name="Shape 125"/>
          <p:cNvSpPr txBox="1"/>
          <p:nvPr>
            <p:ph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21" name="Shape 21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Shape 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Shape 27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8" name="Shape 28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Shape 46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Shape 49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50" name="Shape 5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" name="Shape 5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Shape 55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56" name="Shape 5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" name="Shape 5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64" name="Shape 6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Shape 66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Shape 7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13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05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" name="Shape 89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381001"/>
            <a:ext cx="1037850" cy="1016288"/>
            <a:chOff x="0" y="381001"/>
            <a:chExt cx="1037850" cy="1016288"/>
          </a:xfrm>
        </p:grpSpPr>
        <p:sp>
          <p:nvSpPr>
            <p:cNvPr id="93" name="Shape 9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Shape 101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411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Shape 103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Relationship Id="rId4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ctrTitle"/>
          </p:nvPr>
        </p:nvSpPr>
        <p:spPr>
          <a:xfrm>
            <a:off x="3431250" y="1491875"/>
            <a:ext cx="5017500" cy="9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</a:pPr>
            <a:r>
              <a:rPr i="0" lang="ru" sz="40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Безопасный сайт</a:t>
            </a:r>
            <a:endParaRPr i="0" sz="40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5" name="Shape 135"/>
          <p:cNvSpPr txBox="1"/>
          <p:nvPr>
            <p:ph idx="1" type="subTitle"/>
          </p:nvPr>
        </p:nvSpPr>
        <p:spPr>
          <a:xfrm>
            <a:off x="3186550" y="2413175"/>
            <a:ext cx="6064500" cy="12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</a:pPr>
            <a:r>
              <a:rPr i="0" lang="ru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“Уязвимый сайт — угроза бизнесу”</a:t>
            </a:r>
            <a:endParaRPr i="0" sz="24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356250" y="4144775"/>
            <a:ext cx="8431500" cy="7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" sz="1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Докладчики: </a:t>
            </a:r>
            <a:endParaRPr i="0" sz="1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" sz="1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Алексей Капустин и Хамицевич Артём</a:t>
            </a:r>
            <a:endParaRPr i="0" sz="1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7975" y="163450"/>
            <a:ext cx="2635500" cy="10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/>
        </p:nvSpPr>
        <p:spPr>
          <a:xfrm>
            <a:off x="1298400" y="528750"/>
            <a:ext cx="6547200" cy="8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ru" sz="2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Пример фишинг-письма</a:t>
            </a:r>
            <a:endParaRPr i="0" sz="24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07950"/>
            <a:ext cx="8839199" cy="2646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30700" y="4374875"/>
            <a:ext cx="1630850" cy="65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1261450" y="601625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lang="ru">
                <a:latin typeface="Montserrat Medium"/>
                <a:ea typeface="Montserrat Medium"/>
                <a:cs typeface="Montserrat Medium"/>
                <a:sym typeface="Montserrat Medium"/>
              </a:rPr>
              <a:t>Пример сайта-копии</a:t>
            </a:r>
            <a:endParaRPr i="0" sz="24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950" y="1632100"/>
            <a:ext cx="8404100" cy="225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30700" y="4374875"/>
            <a:ext cx="1630850" cy="65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1297500" y="393750"/>
            <a:ext cx="7038900" cy="6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b="1" i="0" lang="ru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WAP-click</a:t>
            </a:r>
            <a:endParaRPr b="1" i="0" sz="2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4875" y="1386775"/>
            <a:ext cx="3114994" cy="353085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9" name="Shape 2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0469" y="1386775"/>
            <a:ext cx="2348322" cy="353085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1297500" y="393750"/>
            <a:ext cx="7038900" cy="15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44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t/>
            </a:r>
            <a:endParaRPr i="0" sz="1100" u="none" cap="none" strike="noStrike">
              <a:solidFill>
                <a:srgbClr val="333333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i="0" lang="ru" sz="24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Криптовалюта </a:t>
            </a:r>
            <a:r>
              <a:rPr i="0" lang="ru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– это разновидность цифровых денег, в основе которой леж</a:t>
            </a:r>
            <a:r>
              <a:rPr lang="ru">
                <a:latin typeface="Montserrat Medium"/>
                <a:ea typeface="Montserrat Medium"/>
                <a:cs typeface="Montserrat Medium"/>
                <a:sym typeface="Montserrat Medium"/>
              </a:rPr>
              <a:t>ат</a:t>
            </a:r>
            <a:r>
              <a:rPr i="0" lang="ru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ru">
                <a:latin typeface="Montserrat Medium"/>
                <a:ea typeface="Montserrat Medium"/>
                <a:cs typeface="Montserrat Medium"/>
                <a:sym typeface="Montserrat Medium"/>
              </a:rPr>
              <a:t>методы шифрования данных</a:t>
            </a:r>
            <a:r>
              <a:rPr i="0" lang="ru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</a:t>
            </a:r>
            <a:endParaRPr i="0" sz="24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5" name="Shape 225"/>
          <p:cNvSpPr txBox="1"/>
          <p:nvPr/>
        </p:nvSpPr>
        <p:spPr>
          <a:xfrm>
            <a:off x="1377700" y="1910425"/>
            <a:ext cx="7081500" cy="17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ru" sz="24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Майнинг</a:t>
            </a:r>
            <a:r>
              <a:rPr i="0" lang="ru" sz="2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- способ получения криптовалюты используя вычислительные мощности компьютера.</a:t>
            </a:r>
            <a:endParaRPr i="0" sz="2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2063" y="3280175"/>
            <a:ext cx="2759875" cy="186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30700" y="4374875"/>
            <a:ext cx="1630850" cy="65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i="0" lang="ru" sz="24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Майнинг криптовалюты в браузере посетителя зараж</a:t>
            </a:r>
            <a:r>
              <a:rPr lang="ru">
                <a:latin typeface="Montserrat SemiBold"/>
                <a:ea typeface="Montserrat SemiBold"/>
                <a:cs typeface="Montserrat SemiBold"/>
                <a:sym typeface="Montserrat SemiBold"/>
              </a:rPr>
              <a:t>енного сайта</a:t>
            </a:r>
            <a:endParaRPr i="0" sz="24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350" y="1663750"/>
            <a:ext cx="8358750" cy="224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30700" y="4374875"/>
            <a:ext cx="1630850" cy="65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1291175" y="465775"/>
            <a:ext cx="7038900" cy="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i="0" lang="ru" sz="2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Мошенничество</a:t>
            </a:r>
            <a:endParaRPr i="0" sz="24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i="0" lang="ru" sz="2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(перенаправление клиентов)</a:t>
            </a:r>
            <a:endParaRPr i="0" sz="24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8401" y="1439000"/>
            <a:ext cx="4667175" cy="3460925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1" name="Shape 2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30700" y="4374875"/>
            <a:ext cx="1630850" cy="65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i="0" lang="ru" sz="2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Хулиганство</a:t>
            </a:r>
            <a:endParaRPr i="0" sz="24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7500" y="1230625"/>
            <a:ext cx="6638176" cy="3502425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i="0" lang="ru" sz="2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Уничтожение сайта</a:t>
            </a:r>
            <a:endParaRPr i="0" sz="24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t/>
            </a:r>
            <a:endParaRPr i="0" sz="24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t/>
            </a:r>
            <a:endParaRPr i="0" sz="24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t/>
            </a:r>
            <a:endParaRPr i="0" sz="24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7500" y="1307850"/>
            <a:ext cx="7182851" cy="297415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105255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i="0" lang="ru" sz="24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Безопасный сайт</a:t>
            </a:r>
            <a:endParaRPr i="0" sz="24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259" name="Shape 259"/>
          <p:cNvCxnSpPr/>
          <p:nvPr/>
        </p:nvCxnSpPr>
        <p:spPr>
          <a:xfrm flipH="1">
            <a:off x="1576775" y="1051625"/>
            <a:ext cx="1703100" cy="1327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0" name="Shape 260"/>
          <p:cNvCxnSpPr/>
          <p:nvPr/>
        </p:nvCxnSpPr>
        <p:spPr>
          <a:xfrm>
            <a:off x="4566450" y="1051625"/>
            <a:ext cx="11100" cy="1052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1" name="Shape 261"/>
          <p:cNvCxnSpPr>
            <a:endCxn id="262" idx="0"/>
          </p:cNvCxnSpPr>
          <p:nvPr/>
        </p:nvCxnSpPr>
        <p:spPr>
          <a:xfrm>
            <a:off x="6199774" y="1051500"/>
            <a:ext cx="1511400" cy="1428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8025" y="2416525"/>
            <a:ext cx="3347900" cy="1958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5350" y="2466425"/>
            <a:ext cx="1913299" cy="191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2424" y="2480100"/>
            <a:ext cx="2857500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/>
        </p:nvSpPr>
        <p:spPr>
          <a:xfrm>
            <a:off x="516025" y="4412450"/>
            <a:ext cx="21798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ru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Надёжный хостинг</a:t>
            </a:r>
            <a:r>
              <a:rPr b="0" i="0" lang="ru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b="0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Shape 266"/>
          <p:cNvSpPr txBox="1"/>
          <p:nvPr/>
        </p:nvSpPr>
        <p:spPr>
          <a:xfrm>
            <a:off x="6556175" y="4314725"/>
            <a:ext cx="23100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ru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Программная часть </a:t>
            </a:r>
            <a:endParaRPr i="0" sz="1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2700150" y="4412450"/>
            <a:ext cx="3743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ru" sz="1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Квалифицированный администратор </a:t>
            </a:r>
            <a:endParaRPr i="0" sz="1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i="0" lang="ru" sz="24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Программная часть сайта</a:t>
            </a:r>
            <a:endParaRPr i="0" sz="24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73" name="Shape 2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975" y="2525650"/>
            <a:ext cx="4072650" cy="203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3199" y="2525650"/>
            <a:ext cx="2036303" cy="203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/>
        </p:nvSpPr>
        <p:spPr>
          <a:xfrm>
            <a:off x="1013100" y="1662400"/>
            <a:ext cx="31044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ru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Ядро и скрипты</a:t>
            </a:r>
            <a:endParaRPr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6" name="Shape 276"/>
          <p:cNvSpPr txBox="1"/>
          <p:nvPr/>
        </p:nvSpPr>
        <p:spPr>
          <a:xfrm>
            <a:off x="5469138" y="1662400"/>
            <a:ext cx="31044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ru" sz="2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Плагины, модули, компоненты</a:t>
            </a:r>
            <a:endParaRPr i="0" sz="1400" u="none" cap="none" strike="noStrik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77" name="Shape 2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30700" y="4374875"/>
            <a:ext cx="1630850" cy="65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1052550" y="437775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i="0" lang="ru" sz="30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 чем мы сегодня расскажем</a:t>
            </a:r>
            <a:endParaRPr i="0" sz="30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859675" y="1750650"/>
            <a:ext cx="7728000" cy="29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Medium"/>
              <a:buChar char="●"/>
            </a:pPr>
            <a:r>
              <a:rPr lang="ru" sz="24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</a:t>
            </a:r>
            <a:r>
              <a:rPr i="0" lang="ru" sz="2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ля чего взламывают сайты.</a:t>
            </a:r>
            <a:endParaRPr i="0" sz="2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Medium"/>
              <a:buChar char="●"/>
            </a:pPr>
            <a:r>
              <a:rPr lang="ru" sz="24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</a:t>
            </a:r>
            <a:r>
              <a:rPr i="0" lang="ru" sz="2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оследствия взлома сайта для компании.</a:t>
            </a:r>
            <a:endParaRPr i="0" sz="2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Medium"/>
              <a:buChar char="●"/>
            </a:pPr>
            <a:r>
              <a:rPr lang="ru" sz="24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</a:t>
            </a:r>
            <a:r>
              <a:rPr i="0" lang="ru" sz="2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пособы защиты и рекомендации по безопасности.</a:t>
            </a:r>
            <a:endParaRPr i="0" sz="2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300"/>
              <a:buFont typeface="Lato"/>
              <a:buNone/>
            </a:pPr>
            <a:r>
              <a:t/>
            </a:r>
            <a:endParaRPr i="0" sz="2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0700" y="4374875"/>
            <a:ext cx="1630850" cy="65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x="1297500" y="393750"/>
            <a:ext cx="7473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i="0" lang="ru" sz="24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Основные меры</a:t>
            </a:r>
            <a:endParaRPr i="0" sz="24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i="0" lang="ru" sz="24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повышения безопасности сайта</a:t>
            </a:r>
            <a:endParaRPr i="0" sz="24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83" name="Shape 283"/>
          <p:cNvSpPr txBox="1"/>
          <p:nvPr/>
        </p:nvSpPr>
        <p:spPr>
          <a:xfrm>
            <a:off x="725600" y="1634900"/>
            <a:ext cx="7944900" cy="30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Medium"/>
              <a:buChar char="●"/>
            </a:pPr>
            <a:r>
              <a:rPr i="0" lang="ru" sz="1800" u="none" cap="none" strike="noStrike">
                <a:solidFill>
                  <a:srgbClr val="F3F3F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правильно присвоить права на файлы и директории</a:t>
            </a:r>
            <a:endParaRPr i="0" sz="1800" u="none" cap="none" strike="noStrike">
              <a:solidFill>
                <a:srgbClr val="F3F3F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Medium"/>
              <a:buChar char="●"/>
            </a:pPr>
            <a:r>
              <a:rPr i="0" lang="ru" sz="1800" u="none" cap="none" strike="noStrike">
                <a:solidFill>
                  <a:srgbClr val="F3F3F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закрыть доступ к внутренностям сайта (каталогам с резервными копиями, конфигурационным файлам и прочим)</a:t>
            </a:r>
            <a:endParaRPr i="0" sz="1800" u="none" cap="none" strike="noStrike">
              <a:solidFill>
                <a:srgbClr val="F3F3F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Medium"/>
              <a:buChar char="●"/>
            </a:pPr>
            <a:r>
              <a:rPr i="0" lang="ru" sz="1800" u="none" cap="none" strike="noStrike">
                <a:solidFill>
                  <a:srgbClr val="F3F3F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запретить выполнение скриптов в директориях загрузки</a:t>
            </a:r>
            <a:endParaRPr i="0" sz="1800" u="none" cap="none" strike="noStrike">
              <a:solidFill>
                <a:srgbClr val="F3F3F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Medium"/>
              <a:buChar char="●"/>
            </a:pPr>
            <a:r>
              <a:rPr i="0" lang="ru" sz="1800" u="none" cap="none" strike="noStrike">
                <a:solidFill>
                  <a:srgbClr val="F3F3F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установить дополнительную защиту на вход в панель администратора</a:t>
            </a:r>
            <a:endParaRPr i="0" sz="1800" u="none" cap="none" strike="noStrike">
              <a:solidFill>
                <a:srgbClr val="F3F3F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Medium"/>
              <a:buChar char="●"/>
            </a:pPr>
            <a:r>
              <a:rPr i="0" lang="ru" sz="1800" u="none" cap="none" strike="noStrike">
                <a:solidFill>
                  <a:srgbClr val="F3F3F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использовать </a:t>
            </a:r>
            <a:r>
              <a:rPr lang="ru" sz="1800">
                <a:solidFill>
                  <a:srgbClr val="F3F3F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CAPCHA</a:t>
            </a:r>
            <a:r>
              <a:rPr i="0" lang="ru" sz="1800" u="none" cap="none" strike="noStrike">
                <a:solidFill>
                  <a:srgbClr val="F3F3F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в формах обратной связи</a:t>
            </a:r>
            <a:endParaRPr i="0" sz="1800" u="none" cap="none" strike="noStrike">
              <a:solidFill>
                <a:srgbClr val="F3F3F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Medium"/>
              <a:buChar char="●"/>
            </a:pPr>
            <a:r>
              <a:rPr i="0" lang="ru" sz="1800" u="none" cap="none" strike="noStrike">
                <a:solidFill>
                  <a:srgbClr val="F3F3F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скрыть от индексации и прямого доступа системные адреса</a:t>
            </a:r>
            <a:endParaRPr i="0" sz="1800" u="none" cap="none" strike="noStrike">
              <a:solidFill>
                <a:srgbClr val="F3F3F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rgbClr val="F3F3F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84" name="Shape 2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0700" y="4374875"/>
            <a:ext cx="1630850" cy="65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1185225" y="95175"/>
            <a:ext cx="7696800" cy="11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i="0" lang="ru" sz="24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Статистика взломанных сайтов </a:t>
            </a:r>
            <a:r>
              <a:rPr lang="ru">
                <a:latin typeface="Montserrat SemiBold"/>
                <a:ea typeface="Montserrat SemiBold"/>
                <a:cs typeface="Montserrat SemiBold"/>
                <a:sym typeface="Montserrat SemiBold"/>
              </a:rPr>
              <a:t>которые работают на популярных бесплатных CMS</a:t>
            </a:r>
            <a:endParaRPr i="0" sz="24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90" name="Shape 2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8000" y="1033475"/>
            <a:ext cx="5199425" cy="396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55150" y="4504650"/>
            <a:ext cx="1306400" cy="52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1297500" y="168250"/>
            <a:ext cx="7038900" cy="13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lang="ru">
                <a:latin typeface="Montserrat SemiBold"/>
                <a:ea typeface="Montserrat SemiBold"/>
                <a:cs typeface="Montserrat SemiBold"/>
                <a:sym typeface="Montserrat SemiBold"/>
              </a:rPr>
              <a:t>Не стоит пугаться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i="0" lang="ru" sz="24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На самом деле, всё не так страшно :)</a:t>
            </a:r>
            <a:endParaRPr i="0" sz="24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97" name="Shape 2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2913" y="1279125"/>
            <a:ext cx="6608067" cy="3524301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x="1150550" y="674925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i="0" lang="ru" sz="24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Простые правила для безопасности вашего сайта</a:t>
            </a:r>
            <a:endParaRPr i="0" sz="24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03" name="Shape 303"/>
          <p:cNvSpPr txBox="1"/>
          <p:nvPr/>
        </p:nvSpPr>
        <p:spPr>
          <a:xfrm>
            <a:off x="763875" y="1754325"/>
            <a:ext cx="8141100" cy="3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" sz="1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1.	Обновляйте CMS.</a:t>
            </a:r>
            <a:endParaRPr i="0" sz="1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" sz="1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2.	Переход на новую, более безопасную CMS.</a:t>
            </a:r>
            <a:endParaRPr i="0" sz="1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" sz="1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3.	Скрывайте тип и версию установленной CMS и е</a:t>
            </a:r>
            <a:r>
              <a:rPr lang="ru" sz="18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е </a:t>
            </a:r>
            <a:r>
              <a:rPr i="0" lang="ru" sz="1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плагинов.</a:t>
            </a:r>
            <a:endParaRPr i="0" sz="1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" sz="1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4.	Не используйте кастомные версии CMS.</a:t>
            </a:r>
            <a:endParaRPr i="0" sz="1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" sz="1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5.	Минимум сторонних скриптов, модулей, расширений.</a:t>
            </a:r>
            <a:endParaRPr i="0" sz="1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" sz="1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6.	Антивирусное ПО и лицензионная ОС</a:t>
            </a:r>
            <a:endParaRPr i="0" sz="1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" sz="1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7.	Общие правила по работе в сети Интернет</a:t>
            </a:r>
            <a:endParaRPr i="0" sz="1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04" name="Shape 3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0700" y="4374875"/>
            <a:ext cx="1630850" cy="65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type="ctrTitle"/>
          </p:nvPr>
        </p:nvSpPr>
        <p:spPr>
          <a:xfrm>
            <a:off x="3112550" y="1698200"/>
            <a:ext cx="62253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latin typeface="Montserrat SemiBold"/>
                <a:ea typeface="Montserrat SemiBold"/>
                <a:cs typeface="Montserrat SemiBold"/>
                <a:sym typeface="Montserrat SemiBold"/>
              </a:rPr>
              <a:t>Спасибо за внимание!</a:t>
            </a:r>
            <a:endParaRPr sz="3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10" name="Shape 3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4250" y="3588450"/>
            <a:ext cx="2635500" cy="10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1297500" y="393750"/>
            <a:ext cx="7038900" cy="15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i="0" lang="ru" sz="24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Миф № 1</a:t>
            </a:r>
            <a:endParaRPr i="0" sz="24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t/>
            </a:r>
            <a:endParaRPr i="0" sz="24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i="0" lang="ru" sz="18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“Никому не нужно взламывать мой сайт”</a:t>
            </a:r>
            <a:endParaRPr i="0" sz="18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1297500" y="2489575"/>
            <a:ext cx="6840300" cy="7986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300"/>
              <a:buFont typeface="Lato"/>
              <a:buNone/>
            </a:pPr>
            <a:r>
              <a:rPr i="0" lang="ru" sz="18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Любой потенциально взломанный сайт является способом получения выгоды для злоумышленника!</a:t>
            </a:r>
            <a:endParaRPr i="0" sz="18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0700" y="4374875"/>
            <a:ext cx="1630850" cy="65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4050" y="1134950"/>
            <a:ext cx="7358575" cy="368480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7" name="Shape 157"/>
          <p:cNvSpPr txBox="1"/>
          <p:nvPr/>
        </p:nvSpPr>
        <p:spPr>
          <a:xfrm>
            <a:off x="1257538" y="355725"/>
            <a:ext cx="74316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" sz="18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Продажа доступов от взломанных сайтов на форумах</a:t>
            </a:r>
            <a:endParaRPr i="0" sz="18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 title="Points scored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9850" y="658550"/>
            <a:ext cx="7626624" cy="4289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682325" y="109375"/>
            <a:ext cx="68166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ru" sz="18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Трафик обычного проиндексированного сайта</a:t>
            </a:r>
            <a:endParaRPr i="0" sz="18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7931350" y="2631825"/>
            <a:ext cx="9132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51%</a:t>
            </a:r>
            <a:endParaRPr b="1" sz="2400"/>
          </a:p>
        </p:txBody>
      </p:sp>
      <p:sp>
        <p:nvSpPr>
          <p:cNvPr id="165" name="Shape 165"/>
          <p:cNvSpPr txBox="1"/>
          <p:nvPr/>
        </p:nvSpPr>
        <p:spPr>
          <a:xfrm>
            <a:off x="7150075" y="2415450"/>
            <a:ext cx="16464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Реальные люди</a:t>
            </a:r>
            <a:endParaRPr b="1"/>
          </a:p>
        </p:txBody>
      </p:sp>
      <p:sp>
        <p:nvSpPr>
          <p:cNvPr id="166" name="Shape 166"/>
          <p:cNvSpPr txBox="1"/>
          <p:nvPr/>
        </p:nvSpPr>
        <p:spPr>
          <a:xfrm>
            <a:off x="1309875" y="1574300"/>
            <a:ext cx="13098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Сканеры</a:t>
            </a:r>
            <a:endParaRPr b="1"/>
          </a:p>
        </p:txBody>
      </p:sp>
      <p:sp>
        <p:nvSpPr>
          <p:cNvPr id="167" name="Shape 167"/>
          <p:cNvSpPr txBox="1"/>
          <p:nvPr/>
        </p:nvSpPr>
        <p:spPr>
          <a:xfrm>
            <a:off x="1309875" y="1831575"/>
            <a:ext cx="8292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29%</a:t>
            </a:r>
            <a:endParaRPr b="1" sz="2400"/>
          </a:p>
        </p:txBody>
      </p:sp>
      <p:sp>
        <p:nvSpPr>
          <p:cNvPr id="168" name="Shape 168"/>
          <p:cNvSpPr txBox="1"/>
          <p:nvPr/>
        </p:nvSpPr>
        <p:spPr>
          <a:xfrm>
            <a:off x="1309875" y="3337475"/>
            <a:ext cx="19590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Поисковые роботы</a:t>
            </a:r>
            <a:endParaRPr b="1"/>
          </a:p>
        </p:txBody>
      </p:sp>
      <p:sp>
        <p:nvSpPr>
          <p:cNvPr id="169" name="Shape 169"/>
          <p:cNvSpPr txBox="1"/>
          <p:nvPr/>
        </p:nvSpPr>
        <p:spPr>
          <a:xfrm>
            <a:off x="1309875" y="3617275"/>
            <a:ext cx="829200" cy="5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/>
              <a:t>20%</a:t>
            </a:r>
            <a:endParaRPr b="1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1135500" y="403375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i="0" lang="ru" sz="24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Миф № 2</a:t>
            </a:r>
            <a:endParaRPr i="0" sz="24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i="0" lang="ru" sz="24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“Для взлома нужны ресурсы и усилия”</a:t>
            </a:r>
            <a:endParaRPr i="0" sz="24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7013" y="1423950"/>
            <a:ext cx="6329984" cy="35212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1297500" y="3380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i="0" lang="ru" sz="24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Типы атак на сайты по нацеленности</a:t>
            </a:r>
            <a:endParaRPr i="0" sz="24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81" name="Shape 181" title="Points scored"/>
          <p:cNvPicPr preferRelativeResize="0"/>
          <p:nvPr/>
        </p:nvPicPr>
        <p:blipFill rotWithShape="1">
          <a:blip r:embed="rId3">
            <a:alphaModFix/>
          </a:blip>
          <a:srcRect b="4163" l="-4252" r="0" t="-1666"/>
          <a:stretch/>
        </p:blipFill>
        <p:spPr>
          <a:xfrm>
            <a:off x="1297500" y="1120500"/>
            <a:ext cx="6449607" cy="372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3278375" y="1586325"/>
            <a:ext cx="8364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 txBox="1"/>
          <p:nvPr/>
        </p:nvSpPr>
        <p:spPr>
          <a:xfrm>
            <a:off x="3321575" y="2922650"/>
            <a:ext cx="7500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90%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1570875" y="301825"/>
            <a:ext cx="6156300" cy="11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</a:pPr>
            <a:r>
              <a:rPr i="0" lang="ru" sz="28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Для чего взламывают сайты?</a:t>
            </a:r>
            <a:endParaRPr i="0" sz="2800" u="none" cap="none" strike="noStrik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3538" y="1361925"/>
            <a:ext cx="5876925" cy="330517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1052550" y="143775"/>
            <a:ext cx="7974900" cy="16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i="0" lang="ru" sz="30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Использование ресурсов хостинга для взлома и атаки на другие ресурсы</a:t>
            </a:r>
            <a:endParaRPr i="0" sz="3000" u="none" cap="none" strike="noStrik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1384400" y="1653600"/>
            <a:ext cx="7038900" cy="26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 Medium"/>
              <a:buChar char="●"/>
            </a:pPr>
            <a:r>
              <a:rPr i="0" lang="ru" sz="30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спам рассылка</a:t>
            </a:r>
            <a:endParaRPr i="0" sz="30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 Medium"/>
              <a:buChar char="●"/>
            </a:pPr>
            <a:r>
              <a:rPr i="0" lang="ru" sz="30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фишинг</a:t>
            </a:r>
            <a:endParaRPr i="0" sz="30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 Medium"/>
              <a:buChar char="●"/>
            </a:pPr>
            <a:r>
              <a:rPr i="0" lang="ru" sz="30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сайты-копии</a:t>
            </a:r>
            <a:endParaRPr i="0" sz="30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</a:pPr>
            <a:r>
              <a:t/>
            </a:r>
            <a:endParaRPr i="0" sz="30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300"/>
              <a:buFont typeface="Lato"/>
              <a:buNone/>
            </a:pPr>
            <a:r>
              <a:t/>
            </a:r>
            <a:endParaRPr i="0" sz="13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6" name="Shape 196"/>
          <p:cNvSpPr txBox="1"/>
          <p:nvPr>
            <p:ph type="title"/>
          </p:nvPr>
        </p:nvSpPr>
        <p:spPr>
          <a:xfrm>
            <a:off x="1052550" y="3210650"/>
            <a:ext cx="74847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i="0" lang="ru" sz="30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Монетизация трафика и контента</a:t>
            </a:r>
            <a:endParaRPr i="0" sz="3000" u="none" cap="none" strike="noStrik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1384400" y="3787900"/>
            <a:ext cx="70389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Medium"/>
              <a:buChar char="●"/>
            </a:pPr>
            <a:r>
              <a:rPr i="0" lang="ru" sz="3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WAP-click</a:t>
            </a:r>
            <a:endParaRPr i="0" sz="30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Medium"/>
              <a:buChar char="●"/>
            </a:pPr>
            <a:r>
              <a:rPr i="0" lang="ru" sz="3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майнинг криптовалют</a:t>
            </a:r>
            <a:endParaRPr i="0" sz="30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0700" y="4374875"/>
            <a:ext cx="1630850" cy="65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